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1" r:id="rId1"/>
  </p:sldMasterIdLst>
  <p:notesMasterIdLst>
    <p:notesMasterId r:id="rId7"/>
  </p:notesMasterIdLst>
  <p:sldIdLst>
    <p:sldId id="256" r:id="rId2"/>
    <p:sldId id="302" r:id="rId3"/>
    <p:sldId id="347" r:id="rId4"/>
    <p:sldId id="348" r:id="rId5"/>
    <p:sldId id="349" r:id="rId6"/>
  </p:sldIdLst>
  <p:sldSz cx="9144000" cy="6858000" type="screen4x3"/>
  <p:notesSz cx="6858000" cy="9144000"/>
  <p:defaultTextStyle>
    <a:defPPr>
      <a:defRPr lang="es-V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B2D5F0"/>
    <a:srgbClr val="FCE3D0"/>
    <a:srgbClr val="FBD8BD"/>
    <a:srgbClr val="FFD9D9"/>
    <a:srgbClr val="FFCCCC"/>
    <a:srgbClr val="FFCCFF"/>
    <a:srgbClr val="FFFFCC"/>
    <a:srgbClr val="36174D"/>
    <a:srgbClr val="DAEE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1" autoAdjust="0"/>
    <p:restoredTop sz="94628" autoAdjust="0"/>
  </p:normalViewPr>
  <p:slideViewPr>
    <p:cSldViewPr>
      <p:cViewPr varScale="1">
        <p:scale>
          <a:sx n="66" d="100"/>
          <a:sy n="66" d="100"/>
        </p:scale>
        <p:origin x="-8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7265C7-4421-469D-96DA-5F0A386E7AA9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94E4B7-FEE9-4660-B299-8368F2DE3ABE}">
      <dgm:prSet phldrT="[Tex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VE" sz="2800" b="1" dirty="0" smtClean="0"/>
            <a:t>1. Fortalecer el apoyo a los Colegios de ACSI</a:t>
          </a:r>
          <a:endParaRPr lang="en-US" sz="2800" b="1" dirty="0"/>
        </a:p>
      </dgm:t>
    </dgm:pt>
    <dgm:pt modelId="{13F390F4-3B18-497C-A09C-6EF6B9887C51}" type="parTrans" cxnId="{AC9CFDF4-D4E7-4AE2-82F7-2DEE4425D270}">
      <dgm:prSet/>
      <dgm:spPr/>
      <dgm:t>
        <a:bodyPr/>
        <a:lstStyle/>
        <a:p>
          <a:endParaRPr lang="en-US"/>
        </a:p>
      </dgm:t>
    </dgm:pt>
    <dgm:pt modelId="{2010853D-7F87-4DD9-A90E-09C6B98D5D41}" type="sibTrans" cxnId="{AC9CFDF4-D4E7-4AE2-82F7-2DEE4425D270}">
      <dgm:prSet/>
      <dgm:spPr/>
      <dgm:t>
        <a:bodyPr/>
        <a:lstStyle/>
        <a:p>
          <a:endParaRPr lang="en-US"/>
        </a:p>
      </dgm:t>
    </dgm:pt>
    <dgm:pt modelId="{FBAE031C-F09F-46D9-B858-E445DE72C56E}">
      <dgm:prSet phldrT="[Texto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s-VE" sz="2800" b="1" dirty="0" smtClean="0">
              <a:solidFill>
                <a:schemeClr val="tx1"/>
              </a:solidFill>
            </a:rPr>
            <a:t>2. Dar asistencia a la Provincia de Venezuela en el Área de Educación</a:t>
          </a:r>
          <a:endParaRPr lang="en-US" sz="2800" b="1" dirty="0">
            <a:solidFill>
              <a:schemeClr val="tx1"/>
            </a:solidFill>
          </a:endParaRPr>
        </a:p>
      </dgm:t>
    </dgm:pt>
    <dgm:pt modelId="{E1036AB9-1671-4F1D-97FD-8C9D211F54D1}" type="parTrans" cxnId="{467E6AE2-3EBC-4890-A1A1-B184E7D62A87}">
      <dgm:prSet/>
      <dgm:spPr/>
      <dgm:t>
        <a:bodyPr/>
        <a:lstStyle/>
        <a:p>
          <a:endParaRPr lang="en-US"/>
        </a:p>
      </dgm:t>
    </dgm:pt>
    <dgm:pt modelId="{20A6F52D-1A0B-4630-8664-4EA761190F9A}" type="sibTrans" cxnId="{467E6AE2-3EBC-4890-A1A1-B184E7D62A87}">
      <dgm:prSet/>
      <dgm:spPr/>
      <dgm:t>
        <a:bodyPr/>
        <a:lstStyle/>
        <a:p>
          <a:endParaRPr lang="en-US"/>
        </a:p>
      </dgm:t>
    </dgm:pt>
    <dgm:pt modelId="{477132A7-A0B7-4C3A-AF70-21CA1F0C0B15}">
      <dgm:prSet phldrT="[Texto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s-VE" sz="2800" b="1" dirty="0" smtClean="0">
              <a:solidFill>
                <a:schemeClr val="tx1"/>
              </a:solidFill>
            </a:rPr>
            <a:t>3. Aportar a la educación venezolana</a:t>
          </a:r>
          <a:endParaRPr lang="en-US" sz="2800" b="1" dirty="0">
            <a:solidFill>
              <a:schemeClr val="tx1"/>
            </a:solidFill>
          </a:endParaRPr>
        </a:p>
      </dgm:t>
    </dgm:pt>
    <dgm:pt modelId="{39A18811-7645-4B86-A5E0-82F5666BF279}" type="parTrans" cxnId="{66AD7D89-947A-4D7A-8816-6B23079D3FCA}">
      <dgm:prSet/>
      <dgm:spPr/>
      <dgm:t>
        <a:bodyPr/>
        <a:lstStyle/>
        <a:p>
          <a:endParaRPr lang="en-US"/>
        </a:p>
      </dgm:t>
    </dgm:pt>
    <dgm:pt modelId="{7071A77A-FE39-4FA0-A3CB-38D1EB9CB825}" type="sibTrans" cxnId="{66AD7D89-947A-4D7A-8816-6B23079D3FCA}">
      <dgm:prSet/>
      <dgm:spPr/>
      <dgm:t>
        <a:bodyPr/>
        <a:lstStyle/>
        <a:p>
          <a:endParaRPr lang="en-US"/>
        </a:p>
      </dgm:t>
    </dgm:pt>
    <dgm:pt modelId="{99AFF35D-1F36-4EB9-8CAD-17D5A5214260}">
      <dgm:prSet phldrT="[Texto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s-VE" sz="2800" b="1" dirty="0" smtClean="0">
              <a:solidFill>
                <a:schemeClr val="tx1"/>
              </a:solidFill>
            </a:rPr>
            <a:t>4. Mejorar la gestión institucional</a:t>
          </a:r>
          <a:endParaRPr lang="en-US" sz="2800" b="1" dirty="0">
            <a:solidFill>
              <a:schemeClr val="tx1"/>
            </a:solidFill>
          </a:endParaRPr>
        </a:p>
      </dgm:t>
    </dgm:pt>
    <dgm:pt modelId="{F1CF21F6-279D-4BC2-BEF9-F13F9C3EC6AD}" type="parTrans" cxnId="{7B510C1F-4B1B-4E48-B8AA-138822A5C0C7}">
      <dgm:prSet/>
      <dgm:spPr/>
      <dgm:t>
        <a:bodyPr/>
        <a:lstStyle/>
        <a:p>
          <a:endParaRPr lang="en-US"/>
        </a:p>
      </dgm:t>
    </dgm:pt>
    <dgm:pt modelId="{BE43EBB8-CA07-4755-83CF-89B132328277}" type="sibTrans" cxnId="{7B510C1F-4B1B-4E48-B8AA-138822A5C0C7}">
      <dgm:prSet/>
      <dgm:spPr/>
      <dgm:t>
        <a:bodyPr/>
        <a:lstStyle/>
        <a:p>
          <a:endParaRPr lang="en-US"/>
        </a:p>
      </dgm:t>
    </dgm:pt>
    <dgm:pt modelId="{82E1D34D-BC52-4093-A4F3-A773E4275E1C}" type="pres">
      <dgm:prSet presAssocID="{997265C7-4421-469D-96DA-5F0A386E7AA9}" presName="linear" presStyleCnt="0">
        <dgm:presLayoutVars>
          <dgm:dir/>
          <dgm:animLvl val="lvl"/>
          <dgm:resizeHandles val="exact"/>
        </dgm:presLayoutVars>
      </dgm:prSet>
      <dgm:spPr/>
    </dgm:pt>
    <dgm:pt modelId="{7346C0CF-4C1B-4BD9-ABA5-728C1E5DAABF}" type="pres">
      <dgm:prSet presAssocID="{C794E4B7-FEE9-4660-B299-8368F2DE3ABE}" presName="parentLin" presStyleCnt="0"/>
      <dgm:spPr/>
    </dgm:pt>
    <dgm:pt modelId="{855DC1D4-2ED2-4323-B81F-540B3080D19A}" type="pres">
      <dgm:prSet presAssocID="{C794E4B7-FEE9-4660-B299-8368F2DE3ABE}" presName="parentLeftMargin" presStyleLbl="node1" presStyleIdx="0" presStyleCnt="4"/>
      <dgm:spPr/>
    </dgm:pt>
    <dgm:pt modelId="{F5DF0D07-66A5-41DF-B132-274334F07206}" type="pres">
      <dgm:prSet presAssocID="{C794E4B7-FEE9-4660-B299-8368F2DE3ABE}" presName="parentText" presStyleLbl="node1" presStyleIdx="0" presStyleCnt="4" custScaleX="132110" custScaleY="57941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0CBD87-02F3-4C6B-A1B8-BD8A274E35C9}" type="pres">
      <dgm:prSet presAssocID="{C794E4B7-FEE9-4660-B299-8368F2DE3ABE}" presName="negativeSpace" presStyleCnt="0"/>
      <dgm:spPr/>
    </dgm:pt>
    <dgm:pt modelId="{F71F6933-10D0-45C8-AD44-B18760E182E5}" type="pres">
      <dgm:prSet presAssocID="{C794E4B7-FEE9-4660-B299-8368F2DE3ABE}" presName="childText" presStyleLbl="conFgAcc1" presStyleIdx="0" presStyleCnt="4">
        <dgm:presLayoutVars>
          <dgm:bulletEnabled val="1"/>
        </dgm:presLayoutVars>
      </dgm:prSet>
      <dgm:spPr/>
    </dgm:pt>
    <dgm:pt modelId="{20BC1880-6640-4D42-95A9-CDB9E1947CB3}" type="pres">
      <dgm:prSet presAssocID="{2010853D-7F87-4DD9-A90E-09C6B98D5D41}" presName="spaceBetweenRectangles" presStyleCnt="0"/>
      <dgm:spPr/>
    </dgm:pt>
    <dgm:pt modelId="{A1BBA3F7-AFAB-409E-A4BC-D7E2B6EC3DCD}" type="pres">
      <dgm:prSet presAssocID="{FBAE031C-F09F-46D9-B858-E445DE72C56E}" presName="parentLin" presStyleCnt="0"/>
      <dgm:spPr/>
    </dgm:pt>
    <dgm:pt modelId="{80BAF60E-DAA1-4DCC-87B9-0AAC57FE4E6C}" type="pres">
      <dgm:prSet presAssocID="{FBAE031C-F09F-46D9-B858-E445DE72C56E}" presName="parentLeftMargin" presStyleLbl="node1" presStyleIdx="0" presStyleCnt="4"/>
      <dgm:spPr/>
    </dgm:pt>
    <dgm:pt modelId="{BFBEB140-459E-4D7B-A1A1-3AE138F94E93}" type="pres">
      <dgm:prSet presAssocID="{FBAE031C-F09F-46D9-B858-E445DE72C56E}" presName="parentText" presStyleLbl="node1" presStyleIdx="1" presStyleCnt="4" custScaleX="132110" custScaleY="57941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792433-AE3F-4EF9-8435-66B36EBC27CA}" type="pres">
      <dgm:prSet presAssocID="{FBAE031C-F09F-46D9-B858-E445DE72C56E}" presName="negativeSpace" presStyleCnt="0"/>
      <dgm:spPr/>
    </dgm:pt>
    <dgm:pt modelId="{0A15E65C-3DCE-44D2-BF11-546604DE0D2B}" type="pres">
      <dgm:prSet presAssocID="{FBAE031C-F09F-46D9-B858-E445DE72C56E}" presName="childText" presStyleLbl="conFgAcc1" presStyleIdx="1" presStyleCnt="4">
        <dgm:presLayoutVars>
          <dgm:bulletEnabled val="1"/>
        </dgm:presLayoutVars>
      </dgm:prSet>
      <dgm:spPr/>
    </dgm:pt>
    <dgm:pt modelId="{726FF500-439E-45D9-9A21-C236D32401E6}" type="pres">
      <dgm:prSet presAssocID="{20A6F52D-1A0B-4630-8664-4EA761190F9A}" presName="spaceBetweenRectangles" presStyleCnt="0"/>
      <dgm:spPr/>
    </dgm:pt>
    <dgm:pt modelId="{4042B443-0573-4340-A875-87817AADCCB4}" type="pres">
      <dgm:prSet presAssocID="{477132A7-A0B7-4C3A-AF70-21CA1F0C0B15}" presName="parentLin" presStyleCnt="0"/>
      <dgm:spPr/>
    </dgm:pt>
    <dgm:pt modelId="{8C91EAD6-F8E1-4853-8A61-A816C39500ED}" type="pres">
      <dgm:prSet presAssocID="{477132A7-A0B7-4C3A-AF70-21CA1F0C0B15}" presName="parentLeftMargin" presStyleLbl="node1" presStyleIdx="1" presStyleCnt="4"/>
      <dgm:spPr/>
    </dgm:pt>
    <dgm:pt modelId="{773275E7-5997-4C99-A9EB-9714EC9BC222}" type="pres">
      <dgm:prSet presAssocID="{477132A7-A0B7-4C3A-AF70-21CA1F0C0B15}" presName="parentText" presStyleLbl="node1" presStyleIdx="2" presStyleCnt="4" custScaleX="132110" custScaleY="57941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9C6590-CF94-4EA2-9F87-1ADBB5F37C73}" type="pres">
      <dgm:prSet presAssocID="{477132A7-A0B7-4C3A-AF70-21CA1F0C0B15}" presName="negativeSpace" presStyleCnt="0"/>
      <dgm:spPr/>
    </dgm:pt>
    <dgm:pt modelId="{B2C15CD0-B238-4EEE-9892-868423B0D8C6}" type="pres">
      <dgm:prSet presAssocID="{477132A7-A0B7-4C3A-AF70-21CA1F0C0B15}" presName="childText" presStyleLbl="conFgAcc1" presStyleIdx="2" presStyleCnt="4">
        <dgm:presLayoutVars>
          <dgm:bulletEnabled val="1"/>
        </dgm:presLayoutVars>
      </dgm:prSet>
      <dgm:spPr/>
    </dgm:pt>
    <dgm:pt modelId="{6A1740B8-D4C3-4EBA-8F9F-500391A1E4F1}" type="pres">
      <dgm:prSet presAssocID="{7071A77A-FE39-4FA0-A3CB-38D1EB9CB825}" presName="spaceBetweenRectangles" presStyleCnt="0"/>
      <dgm:spPr/>
    </dgm:pt>
    <dgm:pt modelId="{0221E0B5-D095-468F-B075-006134142DF8}" type="pres">
      <dgm:prSet presAssocID="{99AFF35D-1F36-4EB9-8CAD-17D5A5214260}" presName="parentLin" presStyleCnt="0"/>
      <dgm:spPr/>
    </dgm:pt>
    <dgm:pt modelId="{5AE369F8-FA23-4FA2-8E68-9B3B1C4C009D}" type="pres">
      <dgm:prSet presAssocID="{99AFF35D-1F36-4EB9-8CAD-17D5A5214260}" presName="parentLeftMargin" presStyleLbl="node1" presStyleIdx="2" presStyleCnt="4"/>
      <dgm:spPr/>
    </dgm:pt>
    <dgm:pt modelId="{B1A9060F-0D3D-4609-9489-E8019B86A059}" type="pres">
      <dgm:prSet presAssocID="{99AFF35D-1F36-4EB9-8CAD-17D5A5214260}" presName="parentText" presStyleLbl="node1" presStyleIdx="3" presStyleCnt="4" custScaleX="132110" custScaleY="579414">
        <dgm:presLayoutVars>
          <dgm:chMax val="0"/>
          <dgm:bulletEnabled val="1"/>
        </dgm:presLayoutVars>
      </dgm:prSet>
      <dgm:spPr/>
    </dgm:pt>
    <dgm:pt modelId="{6766C235-C664-4D9D-801A-5D1A41B4AAB9}" type="pres">
      <dgm:prSet presAssocID="{99AFF35D-1F36-4EB9-8CAD-17D5A5214260}" presName="negativeSpace" presStyleCnt="0"/>
      <dgm:spPr/>
    </dgm:pt>
    <dgm:pt modelId="{AD8A9358-7B6D-4918-AA82-778449FECDA0}" type="pres">
      <dgm:prSet presAssocID="{99AFF35D-1F36-4EB9-8CAD-17D5A5214260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467E6AE2-3EBC-4890-A1A1-B184E7D62A87}" srcId="{997265C7-4421-469D-96DA-5F0A386E7AA9}" destId="{FBAE031C-F09F-46D9-B858-E445DE72C56E}" srcOrd="1" destOrd="0" parTransId="{E1036AB9-1671-4F1D-97FD-8C9D211F54D1}" sibTransId="{20A6F52D-1A0B-4630-8664-4EA761190F9A}"/>
    <dgm:cxn modelId="{2B215703-E036-4372-8A50-1FF741C95DE5}" type="presOf" srcId="{99AFF35D-1F36-4EB9-8CAD-17D5A5214260}" destId="{B1A9060F-0D3D-4609-9489-E8019B86A059}" srcOrd="1" destOrd="0" presId="urn:microsoft.com/office/officeart/2005/8/layout/list1"/>
    <dgm:cxn modelId="{71E94320-3624-4E45-BF2D-BF05A472D917}" type="presOf" srcId="{FBAE031C-F09F-46D9-B858-E445DE72C56E}" destId="{BFBEB140-459E-4D7B-A1A1-3AE138F94E93}" srcOrd="1" destOrd="0" presId="urn:microsoft.com/office/officeart/2005/8/layout/list1"/>
    <dgm:cxn modelId="{8E4C3F44-6BDD-49BF-B1D9-D2CCD805DF42}" type="presOf" srcId="{C794E4B7-FEE9-4660-B299-8368F2DE3ABE}" destId="{855DC1D4-2ED2-4323-B81F-540B3080D19A}" srcOrd="0" destOrd="0" presId="urn:microsoft.com/office/officeart/2005/8/layout/list1"/>
    <dgm:cxn modelId="{FAB1FCDA-78CD-447F-A075-1186B7EEDA09}" type="presOf" srcId="{99AFF35D-1F36-4EB9-8CAD-17D5A5214260}" destId="{5AE369F8-FA23-4FA2-8E68-9B3B1C4C009D}" srcOrd="0" destOrd="0" presId="urn:microsoft.com/office/officeart/2005/8/layout/list1"/>
    <dgm:cxn modelId="{4A6E7C1B-5C84-416C-989F-1BD3601CE862}" type="presOf" srcId="{477132A7-A0B7-4C3A-AF70-21CA1F0C0B15}" destId="{773275E7-5997-4C99-A9EB-9714EC9BC222}" srcOrd="1" destOrd="0" presId="urn:microsoft.com/office/officeart/2005/8/layout/list1"/>
    <dgm:cxn modelId="{09AE427D-9D84-470E-8E33-249075884556}" type="presOf" srcId="{C794E4B7-FEE9-4660-B299-8368F2DE3ABE}" destId="{F5DF0D07-66A5-41DF-B132-274334F07206}" srcOrd="1" destOrd="0" presId="urn:microsoft.com/office/officeart/2005/8/layout/list1"/>
    <dgm:cxn modelId="{AC9CFDF4-D4E7-4AE2-82F7-2DEE4425D270}" srcId="{997265C7-4421-469D-96DA-5F0A386E7AA9}" destId="{C794E4B7-FEE9-4660-B299-8368F2DE3ABE}" srcOrd="0" destOrd="0" parTransId="{13F390F4-3B18-497C-A09C-6EF6B9887C51}" sibTransId="{2010853D-7F87-4DD9-A90E-09C6B98D5D41}"/>
    <dgm:cxn modelId="{66AD7D89-947A-4D7A-8816-6B23079D3FCA}" srcId="{997265C7-4421-469D-96DA-5F0A386E7AA9}" destId="{477132A7-A0B7-4C3A-AF70-21CA1F0C0B15}" srcOrd="2" destOrd="0" parTransId="{39A18811-7645-4B86-A5E0-82F5666BF279}" sibTransId="{7071A77A-FE39-4FA0-A3CB-38D1EB9CB825}"/>
    <dgm:cxn modelId="{97C72078-E57F-4B47-8F14-339F493E9898}" type="presOf" srcId="{FBAE031C-F09F-46D9-B858-E445DE72C56E}" destId="{80BAF60E-DAA1-4DCC-87B9-0AAC57FE4E6C}" srcOrd="0" destOrd="0" presId="urn:microsoft.com/office/officeart/2005/8/layout/list1"/>
    <dgm:cxn modelId="{7B510C1F-4B1B-4E48-B8AA-138822A5C0C7}" srcId="{997265C7-4421-469D-96DA-5F0A386E7AA9}" destId="{99AFF35D-1F36-4EB9-8CAD-17D5A5214260}" srcOrd="3" destOrd="0" parTransId="{F1CF21F6-279D-4BC2-BEF9-F13F9C3EC6AD}" sibTransId="{BE43EBB8-CA07-4755-83CF-89B132328277}"/>
    <dgm:cxn modelId="{4889293C-F46F-4511-BA37-089A7AE9EBDE}" type="presOf" srcId="{997265C7-4421-469D-96DA-5F0A386E7AA9}" destId="{82E1D34D-BC52-4093-A4F3-A773E4275E1C}" srcOrd="0" destOrd="0" presId="urn:microsoft.com/office/officeart/2005/8/layout/list1"/>
    <dgm:cxn modelId="{AAFB07EE-29B5-4068-B1FF-42DA02AB3529}" type="presOf" srcId="{477132A7-A0B7-4C3A-AF70-21CA1F0C0B15}" destId="{8C91EAD6-F8E1-4853-8A61-A816C39500ED}" srcOrd="0" destOrd="0" presId="urn:microsoft.com/office/officeart/2005/8/layout/list1"/>
    <dgm:cxn modelId="{0B6DA385-813E-4ECC-A598-10FC073C89E1}" type="presParOf" srcId="{82E1D34D-BC52-4093-A4F3-A773E4275E1C}" destId="{7346C0CF-4C1B-4BD9-ABA5-728C1E5DAABF}" srcOrd="0" destOrd="0" presId="urn:microsoft.com/office/officeart/2005/8/layout/list1"/>
    <dgm:cxn modelId="{2E8F92BC-5896-4F7F-8D9B-8772BD77CD60}" type="presParOf" srcId="{7346C0CF-4C1B-4BD9-ABA5-728C1E5DAABF}" destId="{855DC1D4-2ED2-4323-B81F-540B3080D19A}" srcOrd="0" destOrd="0" presId="urn:microsoft.com/office/officeart/2005/8/layout/list1"/>
    <dgm:cxn modelId="{08FBF7BB-9D5F-4CF9-8207-8621F2D1CC26}" type="presParOf" srcId="{7346C0CF-4C1B-4BD9-ABA5-728C1E5DAABF}" destId="{F5DF0D07-66A5-41DF-B132-274334F07206}" srcOrd="1" destOrd="0" presId="urn:microsoft.com/office/officeart/2005/8/layout/list1"/>
    <dgm:cxn modelId="{01310EF1-A4FF-4B68-B331-2ECE57C44F67}" type="presParOf" srcId="{82E1D34D-BC52-4093-A4F3-A773E4275E1C}" destId="{950CBD87-02F3-4C6B-A1B8-BD8A274E35C9}" srcOrd="1" destOrd="0" presId="urn:microsoft.com/office/officeart/2005/8/layout/list1"/>
    <dgm:cxn modelId="{0F5268A8-93D9-4506-96A4-2D23A62F2FFE}" type="presParOf" srcId="{82E1D34D-BC52-4093-A4F3-A773E4275E1C}" destId="{F71F6933-10D0-45C8-AD44-B18760E182E5}" srcOrd="2" destOrd="0" presId="urn:microsoft.com/office/officeart/2005/8/layout/list1"/>
    <dgm:cxn modelId="{0087F46A-3AED-49D3-866D-E9537B3C28C6}" type="presParOf" srcId="{82E1D34D-BC52-4093-A4F3-A773E4275E1C}" destId="{20BC1880-6640-4D42-95A9-CDB9E1947CB3}" srcOrd="3" destOrd="0" presId="urn:microsoft.com/office/officeart/2005/8/layout/list1"/>
    <dgm:cxn modelId="{671A5C30-7E30-493E-B49E-C6C547DB0EF0}" type="presParOf" srcId="{82E1D34D-BC52-4093-A4F3-A773E4275E1C}" destId="{A1BBA3F7-AFAB-409E-A4BC-D7E2B6EC3DCD}" srcOrd="4" destOrd="0" presId="urn:microsoft.com/office/officeart/2005/8/layout/list1"/>
    <dgm:cxn modelId="{2981E43B-00B1-447E-B3CD-5C73F1CF22A7}" type="presParOf" srcId="{A1BBA3F7-AFAB-409E-A4BC-D7E2B6EC3DCD}" destId="{80BAF60E-DAA1-4DCC-87B9-0AAC57FE4E6C}" srcOrd="0" destOrd="0" presId="urn:microsoft.com/office/officeart/2005/8/layout/list1"/>
    <dgm:cxn modelId="{42586CA3-93A5-403B-A572-EFC82CF2165C}" type="presParOf" srcId="{A1BBA3F7-AFAB-409E-A4BC-D7E2B6EC3DCD}" destId="{BFBEB140-459E-4D7B-A1A1-3AE138F94E93}" srcOrd="1" destOrd="0" presId="urn:microsoft.com/office/officeart/2005/8/layout/list1"/>
    <dgm:cxn modelId="{414D5EA4-2694-4CE8-B2D6-17D71A8E46B2}" type="presParOf" srcId="{82E1D34D-BC52-4093-A4F3-A773E4275E1C}" destId="{74792433-AE3F-4EF9-8435-66B36EBC27CA}" srcOrd="5" destOrd="0" presId="urn:microsoft.com/office/officeart/2005/8/layout/list1"/>
    <dgm:cxn modelId="{E455DF8A-F6A3-40E3-AA5E-3D4E83EC613D}" type="presParOf" srcId="{82E1D34D-BC52-4093-A4F3-A773E4275E1C}" destId="{0A15E65C-3DCE-44D2-BF11-546604DE0D2B}" srcOrd="6" destOrd="0" presId="urn:microsoft.com/office/officeart/2005/8/layout/list1"/>
    <dgm:cxn modelId="{E2029D40-CF67-49CB-9697-6902E04FEB76}" type="presParOf" srcId="{82E1D34D-BC52-4093-A4F3-A773E4275E1C}" destId="{726FF500-439E-45D9-9A21-C236D32401E6}" srcOrd="7" destOrd="0" presId="urn:microsoft.com/office/officeart/2005/8/layout/list1"/>
    <dgm:cxn modelId="{FD045B46-267E-4A5B-A67E-375F2ED24E2B}" type="presParOf" srcId="{82E1D34D-BC52-4093-A4F3-A773E4275E1C}" destId="{4042B443-0573-4340-A875-87817AADCCB4}" srcOrd="8" destOrd="0" presId="urn:microsoft.com/office/officeart/2005/8/layout/list1"/>
    <dgm:cxn modelId="{21FA8252-9C69-4875-B873-D019A8D2F3B0}" type="presParOf" srcId="{4042B443-0573-4340-A875-87817AADCCB4}" destId="{8C91EAD6-F8E1-4853-8A61-A816C39500ED}" srcOrd="0" destOrd="0" presId="urn:microsoft.com/office/officeart/2005/8/layout/list1"/>
    <dgm:cxn modelId="{24E11421-840A-4B90-8C89-16B39BEB5484}" type="presParOf" srcId="{4042B443-0573-4340-A875-87817AADCCB4}" destId="{773275E7-5997-4C99-A9EB-9714EC9BC222}" srcOrd="1" destOrd="0" presId="urn:microsoft.com/office/officeart/2005/8/layout/list1"/>
    <dgm:cxn modelId="{3820D28E-D2E4-4154-A309-67D3F7F2BE6C}" type="presParOf" srcId="{82E1D34D-BC52-4093-A4F3-A773E4275E1C}" destId="{539C6590-CF94-4EA2-9F87-1ADBB5F37C73}" srcOrd="9" destOrd="0" presId="urn:microsoft.com/office/officeart/2005/8/layout/list1"/>
    <dgm:cxn modelId="{5D1B1481-7BA5-43C3-912B-46F797166EAA}" type="presParOf" srcId="{82E1D34D-BC52-4093-A4F3-A773E4275E1C}" destId="{B2C15CD0-B238-4EEE-9892-868423B0D8C6}" srcOrd="10" destOrd="0" presId="urn:microsoft.com/office/officeart/2005/8/layout/list1"/>
    <dgm:cxn modelId="{E17F9305-073F-4F50-B59F-3075ED65157A}" type="presParOf" srcId="{82E1D34D-BC52-4093-A4F3-A773E4275E1C}" destId="{6A1740B8-D4C3-4EBA-8F9F-500391A1E4F1}" srcOrd="11" destOrd="0" presId="urn:microsoft.com/office/officeart/2005/8/layout/list1"/>
    <dgm:cxn modelId="{2ED71FE0-D04D-4811-80E2-72ADC127B440}" type="presParOf" srcId="{82E1D34D-BC52-4093-A4F3-A773E4275E1C}" destId="{0221E0B5-D095-468F-B075-006134142DF8}" srcOrd="12" destOrd="0" presId="urn:microsoft.com/office/officeart/2005/8/layout/list1"/>
    <dgm:cxn modelId="{920702AC-A4BA-46EB-9BCB-05C242E9B538}" type="presParOf" srcId="{0221E0B5-D095-468F-B075-006134142DF8}" destId="{5AE369F8-FA23-4FA2-8E68-9B3B1C4C009D}" srcOrd="0" destOrd="0" presId="urn:microsoft.com/office/officeart/2005/8/layout/list1"/>
    <dgm:cxn modelId="{79F0B90D-A7B2-4A34-9D18-ED34C6686E37}" type="presParOf" srcId="{0221E0B5-D095-468F-B075-006134142DF8}" destId="{B1A9060F-0D3D-4609-9489-E8019B86A059}" srcOrd="1" destOrd="0" presId="urn:microsoft.com/office/officeart/2005/8/layout/list1"/>
    <dgm:cxn modelId="{3A2520E3-6B5B-477A-9174-A333CAAABDF0}" type="presParOf" srcId="{82E1D34D-BC52-4093-A4F3-A773E4275E1C}" destId="{6766C235-C664-4D9D-801A-5D1A41B4AAB9}" srcOrd="13" destOrd="0" presId="urn:microsoft.com/office/officeart/2005/8/layout/list1"/>
    <dgm:cxn modelId="{5300E634-C678-471D-A8CE-54CBBD02034A}" type="presParOf" srcId="{82E1D34D-BC52-4093-A4F3-A773E4275E1C}" destId="{AD8A9358-7B6D-4918-AA82-778449FECDA0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1F6933-10D0-45C8-AD44-B18760E182E5}">
      <dsp:nvSpPr>
        <dsp:cNvPr id="0" name=""/>
        <dsp:cNvSpPr/>
      </dsp:nvSpPr>
      <dsp:spPr>
        <a:xfrm>
          <a:off x="0" y="979553"/>
          <a:ext cx="7848872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5DF0D07-66A5-41DF-B132-274334F07206}">
      <dsp:nvSpPr>
        <dsp:cNvPr id="0" name=""/>
        <dsp:cNvSpPr/>
      </dsp:nvSpPr>
      <dsp:spPr>
        <a:xfrm>
          <a:off x="392060" y="41855"/>
          <a:ext cx="7251313" cy="1026258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800" b="1" kern="1200" dirty="0" smtClean="0"/>
            <a:t>1. Fortalecer el apoyo a los Colegios de ACSI</a:t>
          </a:r>
          <a:endParaRPr lang="en-US" sz="2800" b="1" kern="1200" dirty="0"/>
        </a:p>
      </dsp:txBody>
      <dsp:txXfrm>
        <a:off x="442158" y="91953"/>
        <a:ext cx="7151117" cy="926062"/>
      </dsp:txXfrm>
    </dsp:sp>
    <dsp:sp modelId="{0A15E65C-3DCE-44D2-BF11-546604DE0D2B}">
      <dsp:nvSpPr>
        <dsp:cNvPr id="0" name=""/>
        <dsp:cNvSpPr/>
      </dsp:nvSpPr>
      <dsp:spPr>
        <a:xfrm>
          <a:off x="0" y="2100851"/>
          <a:ext cx="7848872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FBEB140-459E-4D7B-A1A1-3AE138F94E93}">
      <dsp:nvSpPr>
        <dsp:cNvPr id="0" name=""/>
        <dsp:cNvSpPr/>
      </dsp:nvSpPr>
      <dsp:spPr>
        <a:xfrm>
          <a:off x="392060" y="1163153"/>
          <a:ext cx="7251313" cy="1026258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800" b="1" kern="1200" dirty="0" smtClean="0">
              <a:solidFill>
                <a:schemeClr val="tx1"/>
              </a:solidFill>
            </a:rPr>
            <a:t>2. Dar asistencia a la Provincia de Venezuela en el Área de Educación</a:t>
          </a:r>
          <a:endParaRPr lang="en-US" sz="2800" b="1" kern="1200" dirty="0">
            <a:solidFill>
              <a:schemeClr val="tx1"/>
            </a:solidFill>
          </a:endParaRPr>
        </a:p>
      </dsp:txBody>
      <dsp:txXfrm>
        <a:off x="442158" y="1213251"/>
        <a:ext cx="7151117" cy="926062"/>
      </dsp:txXfrm>
    </dsp:sp>
    <dsp:sp modelId="{B2C15CD0-B238-4EEE-9892-868423B0D8C6}">
      <dsp:nvSpPr>
        <dsp:cNvPr id="0" name=""/>
        <dsp:cNvSpPr/>
      </dsp:nvSpPr>
      <dsp:spPr>
        <a:xfrm>
          <a:off x="0" y="3222150"/>
          <a:ext cx="7848872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73275E7-5997-4C99-A9EB-9714EC9BC222}">
      <dsp:nvSpPr>
        <dsp:cNvPr id="0" name=""/>
        <dsp:cNvSpPr/>
      </dsp:nvSpPr>
      <dsp:spPr>
        <a:xfrm>
          <a:off x="392060" y="2284451"/>
          <a:ext cx="7251313" cy="1026258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800" b="1" kern="1200" dirty="0" smtClean="0">
              <a:solidFill>
                <a:schemeClr val="tx1"/>
              </a:solidFill>
            </a:rPr>
            <a:t>3. Aportar a la educación venezolana</a:t>
          </a:r>
          <a:endParaRPr lang="en-US" sz="2800" b="1" kern="1200" dirty="0">
            <a:solidFill>
              <a:schemeClr val="tx1"/>
            </a:solidFill>
          </a:endParaRPr>
        </a:p>
      </dsp:txBody>
      <dsp:txXfrm>
        <a:off x="442158" y="2334549"/>
        <a:ext cx="7151117" cy="926062"/>
      </dsp:txXfrm>
    </dsp:sp>
    <dsp:sp modelId="{AD8A9358-7B6D-4918-AA82-778449FECDA0}">
      <dsp:nvSpPr>
        <dsp:cNvPr id="0" name=""/>
        <dsp:cNvSpPr/>
      </dsp:nvSpPr>
      <dsp:spPr>
        <a:xfrm>
          <a:off x="0" y="4343448"/>
          <a:ext cx="7848872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1A9060F-0D3D-4609-9489-E8019B86A059}">
      <dsp:nvSpPr>
        <dsp:cNvPr id="0" name=""/>
        <dsp:cNvSpPr/>
      </dsp:nvSpPr>
      <dsp:spPr>
        <a:xfrm>
          <a:off x="392060" y="3405750"/>
          <a:ext cx="7251313" cy="1026258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800" b="1" kern="1200" dirty="0" smtClean="0">
              <a:solidFill>
                <a:schemeClr val="tx1"/>
              </a:solidFill>
            </a:rPr>
            <a:t>4. Mejorar la gestión institucional</a:t>
          </a:r>
          <a:endParaRPr lang="en-US" sz="2800" b="1" kern="1200" dirty="0">
            <a:solidFill>
              <a:schemeClr val="tx1"/>
            </a:solidFill>
          </a:endParaRPr>
        </a:p>
      </dsp:txBody>
      <dsp:txXfrm>
        <a:off x="442158" y="3455848"/>
        <a:ext cx="7151117" cy="9260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22A287-00C0-4C84-A424-E8DCC55C726B}" type="datetimeFigureOut">
              <a:rPr lang="es-VE" smtClean="0"/>
              <a:pPr/>
              <a:t>24/11/2016</a:t>
            </a:fld>
            <a:endParaRPr lang="es-V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V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2D5C38-F384-486A-8CE2-F72E60FBFECA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643175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D5C38-F384-486A-8CE2-F72E60FBFECA}" type="slidenum">
              <a:rPr lang="es-VE" smtClean="0"/>
              <a:pPr/>
              <a:t>1</a:t>
            </a:fld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2596910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43CC0C-CF5B-45C7-BD52-53D9647B9D1F}" type="datetimeFigureOut">
              <a:rPr lang="es-VE" smtClean="0"/>
              <a:pPr>
                <a:defRPr/>
              </a:pPr>
              <a:t>24/11/2016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AF48C1-4F2D-4A6E-BABD-4E32F786C243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865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1C7069-78AC-482B-9F92-CA59534F1453}" type="datetimeFigureOut">
              <a:rPr lang="es-VE" smtClean="0"/>
              <a:pPr>
                <a:defRPr/>
              </a:pPr>
              <a:t>24/11/2016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84EBE4-FD5E-44E6-B1C1-46B19EE8EED1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66378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94CC6D-CA0B-4C8F-9AB2-B8DBF0E475E9}" type="datetimeFigureOut">
              <a:rPr lang="es-VE" smtClean="0"/>
              <a:pPr>
                <a:defRPr/>
              </a:pPr>
              <a:t>24/11/2016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93A07-0240-423C-B87D-DDC53513460B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2992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271E0C-BBCC-4EB7-AA05-6E7C3DF785CC}" type="datetimeFigureOut">
              <a:rPr lang="es-VE" smtClean="0"/>
              <a:pPr>
                <a:defRPr/>
              </a:pPr>
              <a:t>24/11/2016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8A9712-F857-47F6-9026-D2D3B608E915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585852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E88B04-0D57-4BF4-B28B-866BAFB871DF}" type="datetimeFigureOut">
              <a:rPr lang="es-VE" smtClean="0"/>
              <a:pPr>
                <a:defRPr/>
              </a:pPr>
              <a:t>24/11/2016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D57B5A-17E9-49D7-A755-DD7B7E0E69CA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273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894172-8215-447B-9313-B514F9C3F89F}" type="datetimeFigureOut">
              <a:rPr lang="es-VE" smtClean="0"/>
              <a:pPr>
                <a:defRPr/>
              </a:pPr>
              <a:t>24/11/2016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2C181F-AB32-4C76-AA9E-6F519E8E558F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823980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DF264C-68F2-47E0-B0FC-FBC4C211B8C7}" type="datetimeFigureOut">
              <a:rPr lang="es-VE" smtClean="0"/>
              <a:pPr>
                <a:defRPr/>
              </a:pPr>
              <a:t>24/11/2016</a:t>
            </a:fld>
            <a:endParaRPr lang="es-V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D9FF60-3CDF-471B-AF2B-8B6E49ACB98E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847921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D2DE9D-4032-463B-9344-6AAC3C2F138A}" type="datetimeFigureOut">
              <a:rPr lang="es-VE" smtClean="0"/>
              <a:pPr>
                <a:defRPr/>
              </a:pPr>
              <a:t>24/11/2016</a:t>
            </a:fld>
            <a:endParaRPr lang="es-V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662AEF-BF75-4DA3-8A06-F5D802197E1E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18411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D7A186-1260-4BCF-83D7-7D4F82E1D21D}" type="datetimeFigureOut">
              <a:rPr lang="es-VE" smtClean="0"/>
              <a:pPr>
                <a:defRPr/>
              </a:pPr>
              <a:t>24/11/2016</a:t>
            </a:fld>
            <a:endParaRPr lang="es-V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AADB9-7A51-4B1F-91D0-00883B9C2B09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410950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643CCEC-DE7D-4CE4-BDEA-9A4912FCD7AC}" type="datetimeFigureOut">
              <a:rPr lang="es-VE" smtClean="0"/>
              <a:pPr>
                <a:defRPr/>
              </a:pPr>
              <a:t>24/11/2016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97757C4-3927-40CB-82F0-AAE206CD3997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847881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EE342F-17C0-477B-BA37-6DCEF66FD321}" type="datetimeFigureOut">
              <a:rPr lang="es-VE" smtClean="0"/>
              <a:pPr>
                <a:defRPr/>
              </a:pPr>
              <a:t>24/11/2016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0FA099-FECE-4D84-81E0-7FFF14DCD6B4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499799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9D2DE9D-4032-463B-9344-6AAC3C2F138A}" type="datetimeFigureOut">
              <a:rPr lang="es-VE" smtClean="0"/>
              <a:pPr>
                <a:defRPr/>
              </a:pPr>
              <a:t>24/11/2016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9662AEF-BF75-4DA3-8A06-F5D802197E1E}" type="slidenum">
              <a:rPr lang="es-VE" smtClean="0"/>
              <a:pPr>
                <a:defRPr/>
              </a:pPr>
              <a:t>‹Nº›</a:t>
            </a:fld>
            <a:endParaRPr lang="es-VE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3875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redondeado 4"/>
          <p:cNvSpPr/>
          <p:nvPr/>
        </p:nvSpPr>
        <p:spPr>
          <a:xfrm>
            <a:off x="554435" y="2780928"/>
            <a:ext cx="8136904" cy="2120168"/>
          </a:xfrm>
          <a:prstGeom prst="roundRect">
            <a:avLst/>
          </a:prstGeom>
          <a:solidFill>
            <a:schemeClr val="accent2">
              <a:lumMod val="50000"/>
            </a:schemeClr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350" lvl="1" algn="ctr">
              <a:lnSpc>
                <a:spcPct val="85000"/>
              </a:lnSpc>
              <a:spcBef>
                <a:spcPts val="400"/>
              </a:spcBef>
              <a:buSzPct val="68000"/>
            </a:pPr>
            <a:r>
              <a:rPr lang="es-VE" sz="4400" b="1" dirty="0">
                <a:solidFill>
                  <a:schemeClr val="bg1"/>
                </a:solidFill>
              </a:rPr>
              <a:t>Aportes </a:t>
            </a:r>
            <a:r>
              <a:rPr lang="es-VE" sz="4400" b="1" dirty="0" smtClean="0">
                <a:solidFill>
                  <a:schemeClr val="bg1"/>
                </a:solidFill>
              </a:rPr>
              <a:t>de CERPE</a:t>
            </a:r>
            <a:r>
              <a:rPr lang="es-ES" sz="3600" dirty="0">
                <a:solidFill>
                  <a:schemeClr val="bg1"/>
                </a:solidFill>
              </a:rPr>
              <a:t/>
            </a:r>
            <a:br>
              <a:rPr lang="es-ES" sz="3600" dirty="0">
                <a:solidFill>
                  <a:schemeClr val="bg1"/>
                </a:solidFill>
              </a:rPr>
            </a:br>
            <a:r>
              <a:rPr lang="es-VE" sz="3200" b="1" dirty="0">
                <a:solidFill>
                  <a:schemeClr val="bg1"/>
                </a:solidFill>
              </a:rPr>
              <a:t>Etapa Post-Asamblea</a:t>
            </a:r>
            <a:r>
              <a:rPr lang="es-VE" sz="3600" b="1" dirty="0">
                <a:solidFill>
                  <a:schemeClr val="bg1"/>
                </a:solidFill>
              </a:rPr>
              <a:t/>
            </a:r>
            <a:br>
              <a:rPr lang="es-VE" sz="3600" b="1" dirty="0">
                <a:solidFill>
                  <a:schemeClr val="bg1"/>
                </a:solidFill>
              </a:rPr>
            </a:br>
            <a:r>
              <a:rPr lang="es-VE" sz="3600" b="1" dirty="0" smtClean="0">
                <a:solidFill>
                  <a:schemeClr val="bg1"/>
                </a:solidFill>
              </a:rPr>
              <a:t>Visión, Retos y Líneas de </a:t>
            </a:r>
            <a:r>
              <a:rPr lang="es-VE" sz="3600" b="1" dirty="0">
                <a:solidFill>
                  <a:schemeClr val="bg1"/>
                </a:solidFill>
              </a:rPr>
              <a:t>Acción</a:t>
            </a:r>
            <a:endParaRPr lang="es-VE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2073" y="620688"/>
            <a:ext cx="3300367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1115616" y="5301208"/>
            <a:ext cx="70911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“100 AÑOS SEMBRANDO ESPERANZA”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98544"/>
            <a:ext cx="3816424" cy="1444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2576" y="332656"/>
            <a:ext cx="7543800" cy="910147"/>
          </a:xfr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s-ES" sz="3600" b="1" dirty="0" smtClean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 Nuestra visión estratégica</a:t>
            </a:r>
            <a:endParaRPr lang="es-VE" sz="3200" b="1" dirty="0">
              <a:solidFill>
                <a:schemeClr val="accent2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525331" y="2000194"/>
            <a:ext cx="8064896" cy="4453142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/>
          <a:p>
            <a:pPr marL="87313"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tabLst>
                <a:tab pos="7808913" algn="l"/>
              </a:tabLst>
            </a:pPr>
            <a:r>
              <a:rPr lang="es-ES" sz="2500" b="1" dirty="0">
                <a:latin typeface="+mn-lt"/>
              </a:rPr>
              <a:t>Ser una institución identificada con </a:t>
            </a:r>
            <a:r>
              <a:rPr lang="es-ES" sz="25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las características de la educación de la Compañía de Jesús</a:t>
            </a:r>
            <a:r>
              <a:rPr lang="es-ES" sz="2500" b="1" dirty="0">
                <a:latin typeface="+mn-lt"/>
              </a:rPr>
              <a:t>, para el apoyo en la planificación, coordinación, seguimiento y difusión de sus políticas e instituciones educativas en Venezuela, que </a:t>
            </a:r>
            <a:r>
              <a:rPr lang="es-ES" sz="2500" b="1" dirty="0" smtClean="0">
                <a:latin typeface="+mn-lt"/>
              </a:rPr>
              <a:t>promueve </a:t>
            </a:r>
            <a:r>
              <a:rPr lang="es-ES" sz="2500" b="1" dirty="0">
                <a:latin typeface="+mn-lt"/>
              </a:rPr>
              <a:t>una </a:t>
            </a:r>
            <a:r>
              <a:rPr lang="es-ES" sz="25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educación integral con conciencia y </a:t>
            </a:r>
            <a:r>
              <a:rPr lang="es-ES" sz="25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compromiso </a:t>
            </a:r>
            <a:r>
              <a:rPr lang="es-ES" sz="25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social</a:t>
            </a:r>
            <a:r>
              <a:rPr lang="es-ES" sz="2500" b="1" dirty="0">
                <a:latin typeface="+mn-lt"/>
              </a:rPr>
              <a:t>, el </a:t>
            </a:r>
            <a:r>
              <a:rPr lang="es-ES" sz="25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mejoramiento cualitativo </a:t>
            </a:r>
            <a:r>
              <a:rPr lang="es-ES" sz="2500" b="1" dirty="0">
                <a:latin typeface="+mn-lt"/>
              </a:rPr>
              <a:t>y la </a:t>
            </a:r>
            <a:r>
              <a:rPr lang="es-ES" sz="25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transformación</a:t>
            </a:r>
            <a:r>
              <a:rPr lang="es-ES" sz="2500" b="1" dirty="0">
                <a:latin typeface="+mn-lt"/>
              </a:rPr>
              <a:t> de las prácticas pedagógicas, así como la defensa de la </a:t>
            </a:r>
            <a:r>
              <a:rPr lang="es-ES" sz="25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educación como derecho y bien público</a:t>
            </a:r>
            <a:r>
              <a:rPr lang="es-ES" sz="2500" b="1" dirty="0">
                <a:latin typeface="+mn-lt"/>
              </a:rPr>
              <a:t>, en diálogo y sinergia con instituciones y personas que comparten estos intereses.</a:t>
            </a:r>
            <a:endParaRPr lang="en-US" sz="2500" b="1" dirty="0">
              <a:latin typeface="+mn-lt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1412776"/>
            <a:ext cx="9144000" cy="216024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3" r="23491" b="22693"/>
          <a:stretch/>
        </p:blipFill>
        <p:spPr bwMode="auto">
          <a:xfrm>
            <a:off x="6732240" y="0"/>
            <a:ext cx="2046514" cy="1116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4943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387920" y="332656"/>
            <a:ext cx="7543800" cy="91014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s-ES" sz="3600" b="1" dirty="0" smtClean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 Retos y líneas de acción</a:t>
            </a:r>
            <a:endParaRPr lang="es-VE" sz="3200" b="1" dirty="0">
              <a:solidFill>
                <a:schemeClr val="accent2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1268760"/>
            <a:ext cx="9144000" cy="216024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3" r="23491" b="22693"/>
          <a:stretch/>
        </p:blipFill>
        <p:spPr bwMode="auto">
          <a:xfrm>
            <a:off x="6732240" y="0"/>
            <a:ext cx="2046514" cy="1116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813671944"/>
              </p:ext>
            </p:extLst>
          </p:nvPr>
        </p:nvGraphicFramePr>
        <p:xfrm>
          <a:off x="647564" y="1844824"/>
          <a:ext cx="7848872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56522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4 Grupo"/>
          <p:cNvGrpSpPr/>
          <p:nvPr/>
        </p:nvGrpSpPr>
        <p:grpSpPr>
          <a:xfrm>
            <a:off x="946343" y="260648"/>
            <a:ext cx="7251313" cy="1026258"/>
            <a:chOff x="392060" y="41855"/>
            <a:chExt cx="7251313" cy="1026258"/>
          </a:xfrm>
          <a:scene3d>
            <a:camera prst="orthographicFront"/>
            <a:lightRig rig="flat" dir="t"/>
          </a:scene3d>
        </p:grpSpPr>
        <p:sp>
          <p:nvSpPr>
            <p:cNvPr id="6" name="5 Rectángulo redondeado"/>
            <p:cNvSpPr/>
            <p:nvPr/>
          </p:nvSpPr>
          <p:spPr>
            <a:xfrm>
              <a:off x="392060" y="41855"/>
              <a:ext cx="7251313" cy="1026258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6 Rectángulo"/>
            <p:cNvSpPr/>
            <p:nvPr/>
          </p:nvSpPr>
          <p:spPr>
            <a:xfrm>
              <a:off x="442158" y="91953"/>
              <a:ext cx="7151117" cy="92606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7668" tIns="0" rIns="207668" bIns="0" numCol="1" spcCol="1270" anchor="ctr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VE" sz="2800" b="1" kern="1200" dirty="0" smtClean="0"/>
                <a:t>1. Fortalecer el apoyo a los Colegios de ACSI</a:t>
              </a:r>
              <a:endParaRPr lang="en-US" sz="2800" b="1" kern="1200" dirty="0"/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395536" y="5157192"/>
            <a:ext cx="8496944" cy="1477328"/>
            <a:chOff x="395536" y="5157192"/>
            <a:chExt cx="8496944" cy="1477328"/>
          </a:xfrm>
        </p:grpSpPr>
        <p:sp>
          <p:nvSpPr>
            <p:cNvPr id="8" name="7 Flecha derecha"/>
            <p:cNvSpPr>
              <a:spLocks noChangeArrowheads="1"/>
            </p:cNvSpPr>
            <p:nvPr/>
          </p:nvSpPr>
          <p:spPr bwMode="auto">
            <a:xfrm>
              <a:off x="395536" y="5252919"/>
              <a:ext cx="2857500" cy="1285875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2">
                <a:lumMod val="50000"/>
              </a:schemeClr>
            </a:solidFill>
            <a:ln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CL" sz="2400" b="1" dirty="0" smtClean="0">
                  <a:solidFill>
                    <a:schemeClr val="bg2"/>
                  </a:solidFill>
                </a:rPr>
                <a:t>Pastoral</a:t>
              </a:r>
              <a:endParaRPr lang="es-CL" sz="2400" b="1" dirty="0">
                <a:solidFill>
                  <a:schemeClr val="bg2"/>
                </a:solidFill>
              </a:endParaRPr>
            </a:p>
          </p:txBody>
        </p:sp>
        <p:sp>
          <p:nvSpPr>
            <p:cNvPr id="9" name="5 CuadroTexto"/>
            <p:cNvSpPr txBox="1">
              <a:spLocks noChangeArrowheads="1"/>
            </p:cNvSpPr>
            <p:nvPr/>
          </p:nvSpPr>
          <p:spPr bwMode="auto">
            <a:xfrm>
              <a:off x="3419872" y="5157192"/>
              <a:ext cx="5472608" cy="1477328"/>
            </a:xfrm>
            <a:prstGeom prst="rect">
              <a:avLst/>
            </a:prstGeom>
            <a:noFill/>
            <a:ln w="9525">
              <a:solidFill>
                <a:schemeClr val="accent2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174625" indent="-174625" fontAlgn="auto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•"/>
                <a:defRPr/>
              </a:pPr>
              <a:r>
                <a:rPr lang="es-CL" sz="2000" b="1" dirty="0" smtClean="0">
                  <a:latin typeface="+mn-lt"/>
                  <a:cs typeface="+mn-cs"/>
                </a:rPr>
                <a:t>Propuesta de Formación Humano Cristiana para estudiantes de EM</a:t>
              </a:r>
            </a:p>
            <a:p>
              <a:pPr marL="174625" indent="-174625" fontAlgn="auto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•"/>
                <a:defRPr/>
              </a:pPr>
              <a:r>
                <a:rPr lang="es-CL" sz="2000" b="1" dirty="0" smtClean="0">
                  <a:latin typeface="+mn-lt"/>
                  <a:cs typeface="+mn-cs"/>
                </a:rPr>
                <a:t>Componente sociopolítico y conceptualización del Programa Brújula Juvenil</a:t>
              </a:r>
              <a:endParaRPr lang="es-CL" sz="2000" b="1" dirty="0">
                <a:latin typeface="+mn-lt"/>
                <a:cs typeface="+mn-cs"/>
              </a:endParaRPr>
            </a:p>
          </p:txBody>
        </p:sp>
      </p:grpSp>
      <p:grpSp>
        <p:nvGrpSpPr>
          <p:cNvPr id="17" name="16 Grupo"/>
          <p:cNvGrpSpPr/>
          <p:nvPr/>
        </p:nvGrpSpPr>
        <p:grpSpPr>
          <a:xfrm>
            <a:off x="395536" y="3392996"/>
            <a:ext cx="8496944" cy="1477328"/>
            <a:chOff x="395536" y="3501008"/>
            <a:chExt cx="8496944" cy="1477328"/>
          </a:xfrm>
        </p:grpSpPr>
        <p:sp>
          <p:nvSpPr>
            <p:cNvPr id="12" name="11 Flecha derecha"/>
            <p:cNvSpPr>
              <a:spLocks noChangeArrowheads="1"/>
            </p:cNvSpPr>
            <p:nvPr/>
          </p:nvSpPr>
          <p:spPr bwMode="auto">
            <a:xfrm>
              <a:off x="395536" y="3596735"/>
              <a:ext cx="2857500" cy="1285875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2">
                <a:lumMod val="50000"/>
              </a:schemeClr>
            </a:solidFill>
            <a:ln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s-CL" sz="2400" b="1" dirty="0">
                  <a:solidFill>
                    <a:schemeClr val="bg2"/>
                  </a:solidFill>
                </a:rPr>
                <a:t>Pedagogía</a:t>
              </a:r>
              <a:endParaRPr lang="es-CL" sz="2400" b="1" dirty="0">
                <a:solidFill>
                  <a:schemeClr val="bg2"/>
                </a:solidFill>
              </a:endParaRPr>
            </a:p>
          </p:txBody>
        </p:sp>
        <p:sp>
          <p:nvSpPr>
            <p:cNvPr id="14" name="5 CuadroTexto"/>
            <p:cNvSpPr txBox="1">
              <a:spLocks noChangeArrowheads="1"/>
            </p:cNvSpPr>
            <p:nvPr/>
          </p:nvSpPr>
          <p:spPr bwMode="auto">
            <a:xfrm>
              <a:off x="3419872" y="3501008"/>
              <a:ext cx="5472608" cy="1477328"/>
            </a:xfrm>
            <a:prstGeom prst="rect">
              <a:avLst/>
            </a:prstGeom>
            <a:noFill/>
            <a:ln w="9525">
              <a:solidFill>
                <a:schemeClr val="accent2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174625" indent="-174625" fontAlgn="auto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•"/>
                <a:defRPr/>
              </a:pPr>
              <a:r>
                <a:rPr lang="es-CL" sz="2000" b="1" dirty="0" smtClean="0">
                  <a:latin typeface="+mn-lt"/>
                  <a:cs typeface="+mn-cs"/>
                </a:rPr>
                <a:t>Formación al personal : Plan de Inducción y Programa de Formación Político Ciudadana</a:t>
              </a:r>
            </a:p>
            <a:p>
              <a:pPr marL="174625" indent="-174625" fontAlgn="auto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•"/>
                <a:defRPr/>
              </a:pPr>
              <a:r>
                <a:rPr lang="es-CL" sz="2000" b="1" dirty="0" smtClean="0">
                  <a:latin typeface="+mn-lt"/>
                  <a:cs typeface="+mn-cs"/>
                </a:rPr>
                <a:t>Formación/evaluación del ámbito pedagógico curricular y el de convivencia escolar</a:t>
              </a:r>
              <a:endParaRPr lang="es-CL" sz="2000" b="1" dirty="0">
                <a:latin typeface="+mn-lt"/>
                <a:cs typeface="+mn-cs"/>
              </a:endParaRPr>
            </a:p>
          </p:txBody>
        </p:sp>
      </p:grpSp>
      <p:grpSp>
        <p:nvGrpSpPr>
          <p:cNvPr id="19" name="18 Grupo"/>
          <p:cNvGrpSpPr/>
          <p:nvPr/>
        </p:nvGrpSpPr>
        <p:grpSpPr>
          <a:xfrm>
            <a:off x="395536" y="1628800"/>
            <a:ext cx="8496944" cy="1477328"/>
            <a:chOff x="395536" y="1628800"/>
            <a:chExt cx="8496944" cy="1477328"/>
          </a:xfrm>
        </p:grpSpPr>
        <p:sp>
          <p:nvSpPr>
            <p:cNvPr id="10" name="9 Flecha derecha"/>
            <p:cNvSpPr>
              <a:spLocks noChangeArrowheads="1"/>
            </p:cNvSpPr>
            <p:nvPr/>
          </p:nvSpPr>
          <p:spPr bwMode="auto">
            <a:xfrm>
              <a:off x="395536" y="1724527"/>
              <a:ext cx="2857500" cy="1285875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2">
                <a:lumMod val="50000"/>
              </a:schemeClr>
            </a:solidFill>
            <a:ln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s-CL" sz="2400" b="1" dirty="0">
                  <a:solidFill>
                    <a:schemeClr val="bg2"/>
                  </a:solidFill>
                </a:rPr>
                <a:t>Equipos Directivos</a:t>
              </a:r>
              <a:endParaRPr lang="es-CL" sz="2400" b="1" dirty="0">
                <a:solidFill>
                  <a:schemeClr val="bg2"/>
                </a:solidFill>
              </a:endParaRPr>
            </a:p>
          </p:txBody>
        </p:sp>
        <p:sp>
          <p:nvSpPr>
            <p:cNvPr id="15" name="5 CuadroTexto"/>
            <p:cNvSpPr txBox="1">
              <a:spLocks noChangeArrowheads="1"/>
            </p:cNvSpPr>
            <p:nvPr/>
          </p:nvSpPr>
          <p:spPr bwMode="auto">
            <a:xfrm>
              <a:off x="3419872" y="1628800"/>
              <a:ext cx="5472608" cy="1477328"/>
            </a:xfrm>
            <a:prstGeom prst="rect">
              <a:avLst/>
            </a:prstGeom>
            <a:noFill/>
            <a:ln w="9525">
              <a:solidFill>
                <a:schemeClr val="accent2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174625" indent="-174625" fontAlgn="auto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•"/>
                <a:defRPr/>
              </a:pPr>
              <a:r>
                <a:rPr lang="es-ES" sz="2000" b="1" dirty="0" smtClean="0">
                  <a:latin typeface="+mn-lt"/>
                  <a:cs typeface="+mn-cs"/>
                </a:rPr>
                <a:t>Coordinación </a:t>
              </a:r>
              <a:r>
                <a:rPr lang="es-ES" sz="2000" b="1" dirty="0">
                  <a:latin typeface="+mn-lt"/>
                  <a:cs typeface="+mn-cs"/>
                </a:rPr>
                <a:t>general, formación y acompañamiento a las instancias </a:t>
              </a:r>
              <a:r>
                <a:rPr lang="es-ES" sz="2000" b="1" dirty="0" smtClean="0">
                  <a:latin typeface="+mn-lt"/>
                  <a:cs typeface="+mn-cs"/>
                </a:rPr>
                <a:t>directivas</a:t>
              </a:r>
            </a:p>
            <a:p>
              <a:pPr marL="174625" indent="-174625" fontAlgn="auto">
                <a:spcBef>
                  <a:spcPts val="600"/>
                </a:spcBef>
                <a:spcAft>
                  <a:spcPts val="600"/>
                </a:spcAft>
                <a:buFont typeface="Arial" charset="0"/>
                <a:buChar char="•"/>
                <a:defRPr/>
              </a:pPr>
              <a:r>
                <a:rPr lang="es-CL" sz="2000" b="1" dirty="0" smtClean="0">
                  <a:latin typeface="+mn-lt"/>
                  <a:cs typeface="+mn-cs"/>
                </a:rPr>
                <a:t>Formación/evaluación competencias directivas ignacianas</a:t>
              </a:r>
              <a:endParaRPr lang="es-CL" sz="2000" b="1" dirty="0">
                <a:latin typeface="+mn-lt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8822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4 Grupo"/>
          <p:cNvGrpSpPr/>
          <p:nvPr/>
        </p:nvGrpSpPr>
        <p:grpSpPr>
          <a:xfrm>
            <a:off x="794360" y="382754"/>
            <a:ext cx="7514089" cy="1026258"/>
            <a:chOff x="392060" y="1163153"/>
            <a:chExt cx="7251313" cy="1026258"/>
          </a:xfrm>
          <a:scene3d>
            <a:camera prst="orthographicFront"/>
            <a:lightRig rig="flat" dir="t"/>
          </a:scene3d>
        </p:grpSpPr>
        <p:sp>
          <p:nvSpPr>
            <p:cNvPr id="6" name="5 Rectángulo redondeado"/>
            <p:cNvSpPr/>
            <p:nvPr/>
          </p:nvSpPr>
          <p:spPr>
            <a:xfrm>
              <a:off x="392060" y="1163153"/>
              <a:ext cx="7251313" cy="102625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6 Rectángulo"/>
            <p:cNvSpPr/>
            <p:nvPr/>
          </p:nvSpPr>
          <p:spPr>
            <a:xfrm>
              <a:off x="442158" y="1213251"/>
              <a:ext cx="7151117" cy="92606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7668" tIns="0" rIns="207668" bIns="0" numCol="1" spcCol="1270" anchor="ctr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VE" sz="2800" b="1" kern="1200" dirty="0" smtClean="0">
                  <a:solidFill>
                    <a:schemeClr val="tx1"/>
                  </a:solidFill>
                </a:rPr>
                <a:t>2. </a:t>
              </a:r>
              <a:r>
                <a:rPr lang="es-VE" sz="2800" b="1" kern="1200" dirty="0" smtClean="0">
                  <a:solidFill>
                    <a:schemeClr val="tx1"/>
                  </a:solidFill>
                </a:rPr>
                <a:t>Dar </a:t>
              </a:r>
              <a:r>
                <a:rPr lang="es-VE" sz="2800" b="1" kern="1200" dirty="0" smtClean="0">
                  <a:solidFill>
                    <a:schemeClr val="tx1"/>
                  </a:solidFill>
                </a:rPr>
                <a:t>asistencia a la Provincia de Venezuela en el Área de Educación</a:t>
              </a:r>
              <a:endParaRPr lang="en-US" sz="28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8" name="5 CuadroTexto"/>
          <p:cNvSpPr txBox="1">
            <a:spLocks noChangeArrowheads="1"/>
          </p:cNvSpPr>
          <p:nvPr/>
        </p:nvSpPr>
        <p:spPr bwMode="auto">
          <a:xfrm>
            <a:off x="820316" y="1582371"/>
            <a:ext cx="7462176" cy="1220847"/>
          </a:xfrm>
          <a:prstGeom prst="rect">
            <a:avLst/>
          </a:prstGeom>
          <a:noFill/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fontAlgn="auto">
              <a:spcBef>
                <a:spcPts val="400"/>
              </a:spcBef>
              <a:spcAft>
                <a:spcPts val="400"/>
              </a:spcAft>
              <a:buFont typeface="Arial" charset="0"/>
              <a:buChar char="•"/>
              <a:defRPr/>
            </a:pPr>
            <a:r>
              <a:rPr lang="es-ES" sz="2000" b="1" dirty="0" smtClean="0">
                <a:latin typeface="+mn-lt"/>
                <a:cs typeface="+mn-cs"/>
              </a:rPr>
              <a:t>Dar continuidad y seguimiento a los acuerdos de esta Comisión</a:t>
            </a:r>
          </a:p>
          <a:p>
            <a:pPr marL="174625" indent="-174625" fontAlgn="auto">
              <a:spcBef>
                <a:spcPts val="400"/>
              </a:spcBef>
              <a:spcAft>
                <a:spcPts val="400"/>
              </a:spcAft>
              <a:buFont typeface="Arial" charset="0"/>
              <a:buChar char="•"/>
              <a:defRPr/>
            </a:pPr>
            <a:r>
              <a:rPr lang="es-ES" sz="2000" b="1" dirty="0" smtClean="0">
                <a:latin typeface="+mn-lt"/>
                <a:cs typeface="+mn-cs"/>
              </a:rPr>
              <a:t>Organización y seguimiento a las Asambleas de Educación</a:t>
            </a:r>
          </a:p>
          <a:p>
            <a:pPr marL="174625" indent="-174625" fontAlgn="auto">
              <a:spcBef>
                <a:spcPts val="400"/>
              </a:spcBef>
              <a:spcAft>
                <a:spcPts val="400"/>
              </a:spcAft>
              <a:buFont typeface="Arial" charset="0"/>
              <a:buChar char="•"/>
              <a:defRPr/>
            </a:pPr>
            <a:r>
              <a:rPr lang="es-CL" sz="2000" b="1" dirty="0" smtClean="0">
                <a:latin typeface="+mn-lt"/>
                <a:cs typeface="+mn-cs"/>
              </a:rPr>
              <a:t>Apoyo a la Escuela de Educación de la UCAB</a:t>
            </a:r>
            <a:endParaRPr lang="es-CL" sz="2000" b="1" dirty="0">
              <a:latin typeface="+mn-lt"/>
              <a:cs typeface="+mn-cs"/>
            </a:endParaRPr>
          </a:p>
        </p:txBody>
      </p:sp>
      <p:grpSp>
        <p:nvGrpSpPr>
          <p:cNvPr id="9" name="8 Grupo"/>
          <p:cNvGrpSpPr/>
          <p:nvPr/>
        </p:nvGrpSpPr>
        <p:grpSpPr>
          <a:xfrm>
            <a:off x="817736" y="2976577"/>
            <a:ext cx="7467337" cy="1026258"/>
            <a:chOff x="392060" y="2284451"/>
            <a:chExt cx="7251313" cy="1026258"/>
          </a:xfrm>
          <a:scene3d>
            <a:camera prst="orthographicFront"/>
            <a:lightRig rig="flat" dir="t"/>
          </a:scene3d>
        </p:grpSpPr>
        <p:sp>
          <p:nvSpPr>
            <p:cNvPr id="10" name="9 Rectángulo redondeado"/>
            <p:cNvSpPr/>
            <p:nvPr/>
          </p:nvSpPr>
          <p:spPr>
            <a:xfrm>
              <a:off x="392060" y="2284451"/>
              <a:ext cx="7251313" cy="1026258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10 Rectángulo"/>
            <p:cNvSpPr/>
            <p:nvPr/>
          </p:nvSpPr>
          <p:spPr>
            <a:xfrm>
              <a:off x="442158" y="2334549"/>
              <a:ext cx="7151117" cy="92606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7668" tIns="0" rIns="207668" bIns="0" numCol="1" spcCol="1270" anchor="ctr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VE" sz="2800" b="1" kern="1200" dirty="0" smtClean="0">
                  <a:solidFill>
                    <a:schemeClr val="tx1"/>
                  </a:solidFill>
                </a:rPr>
                <a:t>3. Aportar a la educación venezolana</a:t>
              </a:r>
              <a:endParaRPr lang="en-US" sz="28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11 Grupo"/>
          <p:cNvGrpSpPr/>
          <p:nvPr/>
        </p:nvGrpSpPr>
        <p:grpSpPr>
          <a:xfrm>
            <a:off x="786392" y="4749663"/>
            <a:ext cx="7530024" cy="1026258"/>
            <a:chOff x="392060" y="3405750"/>
            <a:chExt cx="7251313" cy="1026258"/>
          </a:xfrm>
          <a:scene3d>
            <a:camera prst="orthographicFront"/>
            <a:lightRig rig="flat" dir="t"/>
          </a:scene3d>
        </p:grpSpPr>
        <p:sp>
          <p:nvSpPr>
            <p:cNvPr id="13" name="12 Rectángulo redondeado"/>
            <p:cNvSpPr/>
            <p:nvPr/>
          </p:nvSpPr>
          <p:spPr>
            <a:xfrm>
              <a:off x="392060" y="3405750"/>
              <a:ext cx="7251313" cy="1026258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13 Rectángulo"/>
            <p:cNvSpPr/>
            <p:nvPr/>
          </p:nvSpPr>
          <p:spPr>
            <a:xfrm>
              <a:off x="442158" y="3455848"/>
              <a:ext cx="7151117" cy="92606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7668" tIns="0" rIns="207668" bIns="0" numCol="1" spcCol="1270" anchor="ctr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VE" sz="2800" b="1" kern="1200" dirty="0" smtClean="0">
                  <a:solidFill>
                    <a:schemeClr val="tx1"/>
                  </a:solidFill>
                </a:rPr>
                <a:t>4. Mejorar la gestión institucional</a:t>
              </a:r>
              <a:endParaRPr lang="en-US" sz="28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5" name="5 CuadroTexto"/>
          <p:cNvSpPr txBox="1">
            <a:spLocks noChangeArrowheads="1"/>
          </p:cNvSpPr>
          <p:nvPr/>
        </p:nvSpPr>
        <p:spPr bwMode="auto">
          <a:xfrm>
            <a:off x="820316" y="4176194"/>
            <a:ext cx="7462176" cy="400110"/>
          </a:xfrm>
          <a:prstGeom prst="rect">
            <a:avLst/>
          </a:prstGeom>
          <a:noFill/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fontAlgn="auto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s-ES" sz="2000" b="1" dirty="0" smtClean="0">
                <a:latin typeface="+mn-lt"/>
                <a:cs typeface="+mn-cs"/>
              </a:rPr>
              <a:t>Foro CERPE</a:t>
            </a:r>
          </a:p>
        </p:txBody>
      </p:sp>
      <p:sp>
        <p:nvSpPr>
          <p:cNvPr id="16" name="5 CuadroTexto"/>
          <p:cNvSpPr txBox="1">
            <a:spLocks noChangeArrowheads="1"/>
          </p:cNvSpPr>
          <p:nvPr/>
        </p:nvSpPr>
        <p:spPr bwMode="auto">
          <a:xfrm>
            <a:off x="820316" y="5949280"/>
            <a:ext cx="7462176" cy="861774"/>
          </a:xfrm>
          <a:prstGeom prst="rect">
            <a:avLst/>
          </a:prstGeom>
          <a:noFill/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fontAlgn="auto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s-ES" sz="2000" b="1" dirty="0" smtClean="0">
                <a:latin typeface="+mn-lt"/>
                <a:cs typeface="+mn-cs"/>
              </a:rPr>
              <a:t>Actualización permanente de la web de CERPE</a:t>
            </a:r>
          </a:p>
          <a:p>
            <a:pPr marL="174625" indent="-174625" fontAlgn="auto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s-ES" sz="2000" b="1" dirty="0" smtClean="0">
                <a:latin typeface="+mn-lt"/>
                <a:cs typeface="+mn-cs"/>
              </a:rPr>
              <a:t>Sostenibilidad de CERPE</a:t>
            </a:r>
          </a:p>
        </p:txBody>
      </p:sp>
    </p:spTree>
    <p:extLst>
      <p:ext uri="{BB962C8B-B14F-4D97-AF65-F5344CB8AC3E}">
        <p14:creationId xmlns:p14="http://schemas.microsoft.com/office/powerpoint/2010/main" val="196130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Retrospección">
  <a:themeElements>
    <a:clrScheme name="Azul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ció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9215</TotalTime>
  <Words>194</Words>
  <Application>Microsoft Office PowerPoint</Application>
  <PresentationFormat>Presentación en pantalla (4:3)</PresentationFormat>
  <Paragraphs>29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Retrospección</vt:lpstr>
      <vt:lpstr>Presentación de PowerPoint</vt:lpstr>
      <vt:lpstr> Nuestra visión estratégica</vt:lpstr>
      <vt:lpstr>Presentación de PowerPoint</vt:lpstr>
      <vt:lpstr>Presentación de PowerPoint</vt:lpstr>
      <vt:lpstr>Presentación de PowerPoint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Propuestas para la Formación del Personal y Colaboradores de las Obras Educativas en “Identidad y Misión”</dc:title>
  <cp:lastModifiedBy>Any</cp:lastModifiedBy>
  <cp:revision>406</cp:revision>
  <dcterms:created xsi:type="dcterms:W3CDTF">2010-05-10T21:30:09Z</dcterms:created>
  <dcterms:modified xsi:type="dcterms:W3CDTF">2016-11-25T07:11:02Z</dcterms:modified>
</cp:coreProperties>
</file>